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0"/>
  </p:notesMasterIdLst>
  <p:sldIdLst>
    <p:sldId id="593" r:id="rId2"/>
    <p:sldId id="594" r:id="rId3"/>
    <p:sldId id="595" r:id="rId4"/>
    <p:sldId id="596" r:id="rId5"/>
    <p:sldId id="597" r:id="rId6"/>
    <p:sldId id="269" r:id="rId7"/>
    <p:sldId id="603" r:id="rId8"/>
    <p:sldId id="598" r:id="rId9"/>
    <p:sldId id="273" r:id="rId10"/>
    <p:sldId id="599" r:id="rId11"/>
    <p:sldId id="275" r:id="rId12"/>
    <p:sldId id="588" r:id="rId13"/>
    <p:sldId id="299" r:id="rId14"/>
    <p:sldId id="300" r:id="rId15"/>
    <p:sldId id="589" r:id="rId16"/>
    <p:sldId id="290" r:id="rId17"/>
    <p:sldId id="326" r:id="rId18"/>
    <p:sldId id="304" r:id="rId19"/>
    <p:sldId id="306" r:id="rId20"/>
    <p:sldId id="307" r:id="rId21"/>
    <p:sldId id="308" r:id="rId22"/>
    <p:sldId id="305" r:id="rId23"/>
    <p:sldId id="309" r:id="rId24"/>
    <p:sldId id="310" r:id="rId25"/>
    <p:sldId id="311" r:id="rId26"/>
    <p:sldId id="312" r:id="rId27"/>
    <p:sldId id="314" r:id="rId28"/>
    <p:sldId id="315" r:id="rId29"/>
    <p:sldId id="318" r:id="rId30"/>
    <p:sldId id="320" r:id="rId31"/>
    <p:sldId id="321" r:id="rId32"/>
    <p:sldId id="322" r:id="rId33"/>
    <p:sldId id="590" r:id="rId34"/>
    <p:sldId id="324" r:id="rId35"/>
    <p:sldId id="366" r:id="rId36"/>
    <p:sldId id="367" r:id="rId37"/>
    <p:sldId id="325" r:id="rId38"/>
    <p:sldId id="319" r:id="rId39"/>
    <p:sldId id="303" r:id="rId40"/>
    <p:sldId id="591" r:id="rId41"/>
    <p:sldId id="328" r:id="rId42"/>
    <p:sldId id="327" r:id="rId43"/>
    <p:sldId id="329" r:id="rId44"/>
    <p:sldId id="330" r:id="rId45"/>
    <p:sldId id="342" r:id="rId46"/>
    <p:sldId id="351" r:id="rId47"/>
    <p:sldId id="302" r:id="rId48"/>
    <p:sldId id="295" r:id="rId49"/>
    <p:sldId id="297" r:id="rId50"/>
    <p:sldId id="293" r:id="rId51"/>
    <p:sldId id="294" r:id="rId52"/>
    <p:sldId id="292" r:id="rId53"/>
    <p:sldId id="291" r:id="rId54"/>
    <p:sldId id="600" r:id="rId55"/>
    <p:sldId id="601" r:id="rId56"/>
    <p:sldId id="271" r:id="rId57"/>
    <p:sldId id="370" r:id="rId58"/>
    <p:sldId id="270" r:id="rId59"/>
    <p:sldId id="274" r:id="rId60"/>
    <p:sldId id="267" r:id="rId61"/>
    <p:sldId id="265" r:id="rId62"/>
    <p:sldId id="264" r:id="rId63"/>
    <p:sldId id="266" r:id="rId64"/>
    <p:sldId id="261" r:id="rId65"/>
    <p:sldId id="259" r:id="rId66"/>
    <p:sldId id="602" r:id="rId67"/>
    <p:sldId id="263" r:id="rId68"/>
    <p:sldId id="592" r:id="rId69"/>
    <p:sldId id="257" r:id="rId70"/>
    <p:sldId id="258" r:id="rId71"/>
    <p:sldId id="323" r:id="rId72"/>
    <p:sldId id="365" r:id="rId73"/>
    <p:sldId id="260" r:id="rId74"/>
    <p:sldId id="301" r:id="rId75"/>
    <p:sldId id="298" r:id="rId76"/>
    <p:sldId id="558" r:id="rId77"/>
    <p:sldId id="587" r:id="rId78"/>
    <p:sldId id="574" r:id="rId7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94660"/>
  </p:normalViewPr>
  <p:slideViewPr>
    <p:cSldViewPr snapToGrid="0">
      <p:cViewPr>
        <p:scale>
          <a:sx n="50" d="100"/>
          <a:sy n="50" d="100"/>
        </p:scale>
        <p:origin x="2922" y="12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BFE9E9-4F65-4BED-8622-8AFE5A8CB0C3}" type="datetimeFigureOut">
              <a:rPr lang="en-GB" smtClean="0"/>
              <a:t>18/11/2024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A4A897-245A-4823-8368-AC15816262B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7987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97BD5-5775-410F-A0F6-C10BF80EF8BD}" type="slidenum">
              <a:rPr lang="en-GB" smtClean="0"/>
              <a:t>72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8704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3AC49-E301-4DE6-9F4C-B6DAB1097DB8}" type="slidenum">
              <a:rPr lang="en-GB" smtClean="0"/>
              <a:t>73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65660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3AC49-E301-4DE6-9F4C-B6DAB1097DB8}" type="slidenum">
              <a:rPr lang="en-GB" smtClean="0"/>
              <a:t>74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75884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3AC49-E301-4DE6-9F4C-B6DAB1097DB8}" type="slidenum">
              <a:rPr lang="en-GB" smtClean="0"/>
              <a:t>75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29566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3AC49-E301-4DE6-9F4C-B6DAB1097DB8}" type="slidenum">
              <a:rPr lang="en-GB" smtClean="0"/>
              <a:t>76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6519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3AC49-E301-4DE6-9F4C-B6DAB1097DB8}" type="slidenum">
              <a:rPr lang="en-GB" smtClean="0"/>
              <a:t>77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62591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D4CCEF-BDE1-4931-A830-7DCFCBA030C5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141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18/11/2024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8334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18/11/2024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1078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18/11/2024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2979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18/11/2024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0870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18/11/2024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4020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18/11/2024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8142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18/11/2024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6585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18/11/2024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4597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18/11/2024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0971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18/11/2024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6376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18/11/2024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1227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9FE97D-229B-4D8D-83B6-0F12B9180836}" type="datetimeFigureOut">
              <a:rPr lang="en-GB" smtClean="0"/>
              <a:t>18/11/2024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3086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s://spins.impel.io/automax1234/sp-412026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hyperlink" Target="https://www.instagram.com/Automax.dxb" TargetMode="External"/><Relationship Id="rId18" Type="http://schemas.openxmlformats.org/officeDocument/2006/relationships/image" Target="../media/image81.png"/><Relationship Id="rId26" Type="http://schemas.openxmlformats.org/officeDocument/2006/relationships/image" Target="../media/image85.png"/><Relationship Id="rId3" Type="http://schemas.openxmlformats.org/officeDocument/2006/relationships/hyperlink" Target="https://www.automaxgroup.me/" TargetMode="External"/><Relationship Id="rId21" Type="http://schemas.openxmlformats.org/officeDocument/2006/relationships/image" Target="../media/image82.png"/><Relationship Id="rId7" Type="http://schemas.openxmlformats.org/officeDocument/2006/relationships/hyperlink" Target="https://t.me/+971506027200" TargetMode="External"/><Relationship Id="rId12" Type="http://schemas.openxmlformats.org/officeDocument/2006/relationships/image" Target="../media/image78.png"/><Relationship Id="rId17" Type="http://schemas.openxmlformats.org/officeDocument/2006/relationships/hyperlink" Target="https://www.youtube.com/channel/UC-slZoRY4TfDQctRLGLu1eA" TargetMode="External"/><Relationship Id="rId25" Type="http://schemas.openxmlformats.org/officeDocument/2006/relationships/image" Target="../media/image84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80.png"/><Relationship Id="rId20" Type="http://schemas.openxmlformats.org/officeDocument/2006/relationships/hyperlink" Target="https://www.linkedin.com/company/automax-group-l-l-c/" TargetMode="Externa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hyperlink" Target="https://www.facebook.com/Automax.dxb" TargetMode="External"/><Relationship Id="rId24" Type="http://schemas.openxmlformats.org/officeDocument/2006/relationships/hyperlink" Target="https://www.google.com/maps/place/Automax+Group+L.L.C/@25.1705851,55.3686882,15z/data=!4m2!3m1!1s0x0:0x53587549c7c74735?sa=X&amp;ved=2ahUKEwjiq-TxndeDAxW7_7sIHdfgBucQ_BJ6BAhAEAA" TargetMode="External"/><Relationship Id="rId5" Type="http://schemas.openxmlformats.org/officeDocument/2006/relationships/image" Target="../media/image75.png"/><Relationship Id="rId15" Type="http://schemas.openxmlformats.org/officeDocument/2006/relationships/hyperlink" Target="https://www.tiktok.com/@automax.dxb" TargetMode="External"/><Relationship Id="rId23" Type="http://schemas.openxmlformats.org/officeDocument/2006/relationships/image" Target="../media/image83.png"/><Relationship Id="rId10" Type="http://schemas.openxmlformats.org/officeDocument/2006/relationships/image" Target="../media/image77.png"/><Relationship Id="rId19" Type="http://schemas.openxmlformats.org/officeDocument/2006/relationships/hyperlink" Target="https://twitter.com/automax_dxb" TargetMode="External"/><Relationship Id="rId4" Type="http://schemas.openxmlformats.org/officeDocument/2006/relationships/image" Target="../media/image74.png"/><Relationship Id="rId9" Type="http://schemas.openxmlformats.org/officeDocument/2006/relationships/hyperlink" Target="https://api.whatsapp.com/send/?phone=%2B971506027200&amp;text=Hello%2C+I+Need+More+Info+about+this+car+pdf&amp;type=phone_number&amp;app_absent=0" TargetMode="External"/><Relationship Id="rId14" Type="http://schemas.openxmlformats.org/officeDocument/2006/relationships/image" Target="../media/image79.png"/><Relationship Id="rId22" Type="http://schemas.openxmlformats.org/officeDocument/2006/relationships/hyperlink" Target="https://www.snapchat.com/add/automax.dxb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4133 cddccopy">
            <a:extLst>
              <a:ext uri="{FF2B5EF4-FFF2-40B4-BE49-F238E27FC236}">
                <a16:creationId xmlns:a16="http://schemas.microsoft.com/office/drawing/2014/main" id="{AF86FE07-FAC2-509C-20CD-EB522AC5B73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-1694425" y="-730045"/>
            <a:ext cx="15875820" cy="893014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A0A4657-478F-22E5-5F87-E750C8B4C2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469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4120">
            <a:extLst>
              <a:ext uri="{FF2B5EF4-FFF2-40B4-BE49-F238E27FC236}">
                <a16:creationId xmlns:a16="http://schemas.microsoft.com/office/drawing/2014/main" id="{53E4B248-5CBC-C3EA-3329-384A0A8FEBA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-1025767" y="-471949"/>
            <a:ext cx="14785791" cy="831809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412F42C-2DA0-5D10-7E90-EA6A52DCE7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945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4127">
            <a:extLst>
              <a:ext uri="{FF2B5EF4-FFF2-40B4-BE49-F238E27FC236}">
                <a16:creationId xmlns:a16="http://schemas.microsoft.com/office/drawing/2014/main" id="{8A2BD1AA-1779-860F-F5B6-C71AEFD474A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625" y="-1740312"/>
            <a:ext cx="17009828" cy="955695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F0925F2-A541-2EC6-A929-C9F34DF59F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793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4147">
            <a:extLst>
              <a:ext uri="{FF2B5EF4-FFF2-40B4-BE49-F238E27FC236}">
                <a16:creationId xmlns:a16="http://schemas.microsoft.com/office/drawing/2014/main" id="{8CD06E02-21D5-C345-0A4C-10A2FDFC2F9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7166" y="-1828802"/>
            <a:ext cx="16379833" cy="920299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40415CD-5DCB-0E7F-A395-1399FF1801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03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4142">
            <a:extLst>
              <a:ext uri="{FF2B5EF4-FFF2-40B4-BE49-F238E27FC236}">
                <a16:creationId xmlns:a16="http://schemas.microsoft.com/office/drawing/2014/main" id="{2FBFFE2C-41A8-D9B5-4268-4BCF97C4A1F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2796" y="-1976283"/>
            <a:ext cx="18077592" cy="1015687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9BBA0D0-2AEB-3DD4-70CE-08934907B7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001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4158">
            <a:extLst>
              <a:ext uri="{FF2B5EF4-FFF2-40B4-BE49-F238E27FC236}">
                <a16:creationId xmlns:a16="http://schemas.microsoft.com/office/drawing/2014/main" id="{FAF3AD7A-470A-9E87-2729-BC56077E926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3307" y="-1790737"/>
            <a:ext cx="19210566" cy="1079343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C01CDCA-F3DB-6388-9DD0-022FD1E2C8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308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4066 copy">
            <a:extLst>
              <a:ext uri="{FF2B5EF4-FFF2-40B4-BE49-F238E27FC236}">
                <a16:creationId xmlns:a16="http://schemas.microsoft.com/office/drawing/2014/main" id="{FF51CD50-37E8-ED92-5852-0D9CECF8394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A4BE22C-F3D3-364C-FFF6-8228286918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65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4182">
            <a:extLst>
              <a:ext uri="{FF2B5EF4-FFF2-40B4-BE49-F238E27FC236}">
                <a16:creationId xmlns:a16="http://schemas.microsoft.com/office/drawing/2014/main" id="{05EE406D-C6D0-4E4E-BBF3-B3D65B4197B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1A304E2-AA71-1A59-1B26-B1CE8A82F4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4972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4192">
            <a:extLst>
              <a:ext uri="{FF2B5EF4-FFF2-40B4-BE49-F238E27FC236}">
                <a16:creationId xmlns:a16="http://schemas.microsoft.com/office/drawing/2014/main" id="{38370BF8-4064-EBBA-8ECE-F41F2D7DF8D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B48AFED-C782-54A1-4E1F-2A694CE11D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487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4212">
            <a:extLst>
              <a:ext uri="{FF2B5EF4-FFF2-40B4-BE49-F238E27FC236}">
                <a16:creationId xmlns:a16="http://schemas.microsoft.com/office/drawing/2014/main" id="{54D86C46-EE6D-4F44-0F61-332EBFE84D2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7FB55B9-8C49-F852-A434-F06FC041A0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0690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4213">
            <a:extLst>
              <a:ext uri="{FF2B5EF4-FFF2-40B4-BE49-F238E27FC236}">
                <a16:creationId xmlns:a16="http://schemas.microsoft.com/office/drawing/2014/main" id="{EE3C6964-AAA6-FBEA-B1C2-D726012F104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F228901-B92C-E2B1-6D5A-1EE65E879B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888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09">
            <a:extLst>
              <a:ext uri="{FF2B5EF4-FFF2-40B4-BE49-F238E27FC236}">
                <a16:creationId xmlns:a16="http://schemas.microsoft.com/office/drawing/2014/main" id="{EEFA1329-7F96-0747-ED10-33B20117A00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EE61A5C-A0FA-2741-C580-F0772561F5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7221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11">
            <a:extLst>
              <a:ext uri="{FF2B5EF4-FFF2-40B4-BE49-F238E27FC236}">
                <a16:creationId xmlns:a16="http://schemas.microsoft.com/office/drawing/2014/main" id="{DE6762BB-84F8-4850-8E3A-9944D307E96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E77136B-E11F-91AB-BF20-7E29964F26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3866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12">
            <a:extLst>
              <a:ext uri="{FF2B5EF4-FFF2-40B4-BE49-F238E27FC236}">
                <a16:creationId xmlns:a16="http://schemas.microsoft.com/office/drawing/2014/main" id="{3D840805-85F6-2B6D-6662-45D78B684D1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7BCA476-D1BF-16C2-367B-ABA51A923A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7547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14">
            <a:extLst>
              <a:ext uri="{FF2B5EF4-FFF2-40B4-BE49-F238E27FC236}">
                <a16:creationId xmlns:a16="http://schemas.microsoft.com/office/drawing/2014/main" id="{A9295CF5-C0B7-FE92-31F1-CA41C29E606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2F00975-C160-6A02-C515-CD4E7A8A87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2188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889">
            <a:extLst>
              <a:ext uri="{FF2B5EF4-FFF2-40B4-BE49-F238E27FC236}">
                <a16:creationId xmlns:a16="http://schemas.microsoft.com/office/drawing/2014/main" id="{A12C4600-296C-BF98-D060-DB8CACDC808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1CC4050-545F-81DE-6DB4-55A6A2B616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2533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54">
            <a:extLst>
              <a:ext uri="{FF2B5EF4-FFF2-40B4-BE49-F238E27FC236}">
                <a16:creationId xmlns:a16="http://schemas.microsoft.com/office/drawing/2014/main" id="{6C95C1E5-E1BD-CA27-AA65-0102A4AD37E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AF873B9-C15B-DCB5-14E0-9DB54247BF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9305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18">
            <a:extLst>
              <a:ext uri="{FF2B5EF4-FFF2-40B4-BE49-F238E27FC236}">
                <a16:creationId xmlns:a16="http://schemas.microsoft.com/office/drawing/2014/main" id="{A52A7643-EFBF-B61E-8845-90EF5EA4B5E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031825B-FEDF-D92E-E43C-4AA16B7D6C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683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29">
            <a:extLst>
              <a:ext uri="{FF2B5EF4-FFF2-40B4-BE49-F238E27FC236}">
                <a16:creationId xmlns:a16="http://schemas.microsoft.com/office/drawing/2014/main" id="{5B9AC08C-3818-1934-57A7-0A68F6F3382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E08A8CD-92B7-1134-16A7-8DFEB5C75A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5170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30">
            <a:extLst>
              <a:ext uri="{FF2B5EF4-FFF2-40B4-BE49-F238E27FC236}">
                <a16:creationId xmlns:a16="http://schemas.microsoft.com/office/drawing/2014/main" id="{664E92E1-111C-C062-0370-87B405066FE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2820E08-3697-F8D5-70A1-B7ECDF2B0D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1347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31">
            <a:extLst>
              <a:ext uri="{FF2B5EF4-FFF2-40B4-BE49-F238E27FC236}">
                <a16:creationId xmlns:a16="http://schemas.microsoft.com/office/drawing/2014/main" id="{E11CBB23-0E0D-1C49-1E32-DC72E369E4A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0133D46-0098-D27F-3B2D-9E8076DDF7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0398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20">
            <a:extLst>
              <a:ext uri="{FF2B5EF4-FFF2-40B4-BE49-F238E27FC236}">
                <a16:creationId xmlns:a16="http://schemas.microsoft.com/office/drawing/2014/main" id="{45BBB082-A17A-7D84-72CB-DA8811453A4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8F7D47B-56CB-0924-E5F7-A5FF61106D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5040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32">
            <a:extLst>
              <a:ext uri="{FF2B5EF4-FFF2-40B4-BE49-F238E27FC236}">
                <a16:creationId xmlns:a16="http://schemas.microsoft.com/office/drawing/2014/main" id="{994C3949-9FC2-0C4C-859B-AE180CF28AB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CF54174-4BA0-9CF2-967B-DF39C8148F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5959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33">
            <a:extLst>
              <a:ext uri="{FF2B5EF4-FFF2-40B4-BE49-F238E27FC236}">
                <a16:creationId xmlns:a16="http://schemas.microsoft.com/office/drawing/2014/main" id="{4D75997E-9955-E64F-D6FB-2C02C693C06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9729E88-DD36-70FB-3C67-6944194F6B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8876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34">
            <a:extLst>
              <a:ext uri="{FF2B5EF4-FFF2-40B4-BE49-F238E27FC236}">
                <a16:creationId xmlns:a16="http://schemas.microsoft.com/office/drawing/2014/main" id="{EDD8B1E4-7DE2-9023-3B36-FC099CF7C49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C3E5C29-F16D-48B2-1BBD-2FCAA16E65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4443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35">
            <a:extLst>
              <a:ext uri="{FF2B5EF4-FFF2-40B4-BE49-F238E27FC236}">
                <a16:creationId xmlns:a16="http://schemas.microsoft.com/office/drawing/2014/main" id="{163B1978-03A3-87FE-0491-D11BCE56A04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CC5F719-CF29-79C3-73A4-A3012CE15E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713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38">
            <a:extLst>
              <a:ext uri="{FF2B5EF4-FFF2-40B4-BE49-F238E27FC236}">
                <a16:creationId xmlns:a16="http://schemas.microsoft.com/office/drawing/2014/main" id="{962BC2BE-F96B-DA78-A8E9-1D65C4511E9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6B2CCBA-AE66-609F-A8EB-60269CDB29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0978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39">
            <a:extLst>
              <a:ext uri="{FF2B5EF4-FFF2-40B4-BE49-F238E27FC236}">
                <a16:creationId xmlns:a16="http://schemas.microsoft.com/office/drawing/2014/main" id="{FF8935B6-1623-D829-BC36-E33167F7B94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F7CCA92-A44A-33DB-BF9C-1ED208BB6C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3711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43">
            <a:extLst>
              <a:ext uri="{FF2B5EF4-FFF2-40B4-BE49-F238E27FC236}">
                <a16:creationId xmlns:a16="http://schemas.microsoft.com/office/drawing/2014/main" id="{CB6FADC0-A720-238F-6C6F-0AAC0D544F3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D344DF3-517A-FF22-FD42-B55C970DBA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2341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46">
            <a:extLst>
              <a:ext uri="{FF2B5EF4-FFF2-40B4-BE49-F238E27FC236}">
                <a16:creationId xmlns:a16="http://schemas.microsoft.com/office/drawing/2014/main" id="{D96E0ACE-FEA4-E5DF-66C9-6A3FE2BFDD6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BEB9E1A-09DA-07C5-D7DB-7A28E1B1EB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6558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47">
            <a:extLst>
              <a:ext uri="{FF2B5EF4-FFF2-40B4-BE49-F238E27FC236}">
                <a16:creationId xmlns:a16="http://schemas.microsoft.com/office/drawing/2014/main" id="{26240C45-5E8B-6110-32C7-EE0A60588B2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70D2155-2E07-B23A-40D4-CC8116C89F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8381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48">
            <a:extLst>
              <a:ext uri="{FF2B5EF4-FFF2-40B4-BE49-F238E27FC236}">
                <a16:creationId xmlns:a16="http://schemas.microsoft.com/office/drawing/2014/main" id="{5D9277C0-068A-7F35-0168-2ABE9383D18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A7B0099-4C7F-06A9-B2C2-D2518A8B19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2176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49">
            <a:extLst>
              <a:ext uri="{FF2B5EF4-FFF2-40B4-BE49-F238E27FC236}">
                <a16:creationId xmlns:a16="http://schemas.microsoft.com/office/drawing/2014/main" id="{02D0731F-3866-3833-4002-C845831751C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90D344D-0DDB-B620-160F-5731630C14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754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50">
            <a:extLst>
              <a:ext uri="{FF2B5EF4-FFF2-40B4-BE49-F238E27FC236}">
                <a16:creationId xmlns:a16="http://schemas.microsoft.com/office/drawing/2014/main" id="{745877E6-06E7-D464-5182-285928327F8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7A9A9FF-7E2F-8A4D-B0CB-4172FAA4FC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2955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96">
            <a:extLst>
              <a:ext uri="{FF2B5EF4-FFF2-40B4-BE49-F238E27FC236}">
                <a16:creationId xmlns:a16="http://schemas.microsoft.com/office/drawing/2014/main" id="{19358557-7A92-256E-A2C8-37473D9B33C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09A8F76-3AC1-911E-6860-7244402EB4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8522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97">
            <a:extLst>
              <a:ext uri="{FF2B5EF4-FFF2-40B4-BE49-F238E27FC236}">
                <a16:creationId xmlns:a16="http://schemas.microsoft.com/office/drawing/2014/main" id="{FE93CF6E-CEC4-9FAD-8A4D-CCBA793200A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6D2E67D-05D9-9B28-EF27-148CEE0AB8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0455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51">
            <a:extLst>
              <a:ext uri="{FF2B5EF4-FFF2-40B4-BE49-F238E27FC236}">
                <a16:creationId xmlns:a16="http://schemas.microsoft.com/office/drawing/2014/main" id="{28EEA3FA-0744-ACF8-2929-DDE7B81785B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B3C8874-9540-48AC-C4ED-2A0F11CA5B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4173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45">
            <a:extLst>
              <a:ext uri="{FF2B5EF4-FFF2-40B4-BE49-F238E27FC236}">
                <a16:creationId xmlns:a16="http://schemas.microsoft.com/office/drawing/2014/main" id="{5B5AB80B-3629-C1A8-899F-287F4BF93A2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B616D90-2B66-E120-C53A-046BF31D5D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1520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17">
            <a:extLst>
              <a:ext uri="{FF2B5EF4-FFF2-40B4-BE49-F238E27FC236}">
                <a16:creationId xmlns:a16="http://schemas.microsoft.com/office/drawing/2014/main" id="{5F134A04-8431-45A7-876E-A61C817A2A2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3F1CEF1-A98D-EABE-DF2D-02D9F76A7D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3798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95">
            <a:extLst>
              <a:ext uri="{FF2B5EF4-FFF2-40B4-BE49-F238E27FC236}">
                <a16:creationId xmlns:a16="http://schemas.microsoft.com/office/drawing/2014/main" id="{AE569196-CBB1-9AD2-9750-8E6D942DAF8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4EE34EE-1957-0BC7-0B9E-CA90858925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809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58">
            <a:extLst>
              <a:ext uri="{FF2B5EF4-FFF2-40B4-BE49-F238E27FC236}">
                <a16:creationId xmlns:a16="http://schemas.microsoft.com/office/drawing/2014/main" id="{3DFD71D4-6EDA-CB46-8A5C-B2C49439ADB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CE730CA-2372-7619-412D-2724FF4F4A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7395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57">
            <a:extLst>
              <a:ext uri="{FF2B5EF4-FFF2-40B4-BE49-F238E27FC236}">
                <a16:creationId xmlns:a16="http://schemas.microsoft.com/office/drawing/2014/main" id="{027FB3AF-4956-99A1-A61D-5410679F188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48C377A-8E8D-6C5B-1831-1B780730AE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4511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59">
            <a:extLst>
              <a:ext uri="{FF2B5EF4-FFF2-40B4-BE49-F238E27FC236}">
                <a16:creationId xmlns:a16="http://schemas.microsoft.com/office/drawing/2014/main" id="{F615E991-ACC8-FE54-8AC8-1CE8F32542D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77173B0-76E4-E0ED-63C6-AEB926E7D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52363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60">
            <a:extLst>
              <a:ext uri="{FF2B5EF4-FFF2-40B4-BE49-F238E27FC236}">
                <a16:creationId xmlns:a16="http://schemas.microsoft.com/office/drawing/2014/main" id="{654D77E0-599A-DBEA-2CD6-193C3744DED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ABEF15F-B3E4-2A1D-7AAC-934E995E19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244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72">
            <a:extLst>
              <a:ext uri="{FF2B5EF4-FFF2-40B4-BE49-F238E27FC236}">
                <a16:creationId xmlns:a16="http://schemas.microsoft.com/office/drawing/2014/main" id="{795949FC-1F04-550B-5D96-397361005C3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CE5CB17-DFF6-6ED9-ABB9-77BD2C8CD5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24815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81">
            <a:extLst>
              <a:ext uri="{FF2B5EF4-FFF2-40B4-BE49-F238E27FC236}">
                <a16:creationId xmlns:a16="http://schemas.microsoft.com/office/drawing/2014/main" id="{57CB3FE5-8349-B46A-2034-6940F49426F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B9B38B6-CE11-7C8D-E663-83E4605A5A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8882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16">
            <a:extLst>
              <a:ext uri="{FF2B5EF4-FFF2-40B4-BE49-F238E27FC236}">
                <a16:creationId xmlns:a16="http://schemas.microsoft.com/office/drawing/2014/main" id="{1ED60754-7A7B-7F95-1F10-720017DD57C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B3DCE58-5956-3CCD-CFFF-7FF928F740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01095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02">
            <a:extLst>
              <a:ext uri="{FF2B5EF4-FFF2-40B4-BE49-F238E27FC236}">
                <a16:creationId xmlns:a16="http://schemas.microsoft.com/office/drawing/2014/main" id="{5659A20F-BDA5-8637-A69C-03CD655A372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839BB19-740B-3758-03C2-FBEA204C0C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8367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08">
            <a:extLst>
              <a:ext uri="{FF2B5EF4-FFF2-40B4-BE49-F238E27FC236}">
                <a16:creationId xmlns:a16="http://schemas.microsoft.com/office/drawing/2014/main" id="{45DB6CED-2FF1-7A79-34E6-98CC2B0950B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21A2A43-2141-B81F-CB00-AD87E71CBF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4504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898">
            <a:extLst>
              <a:ext uri="{FF2B5EF4-FFF2-40B4-BE49-F238E27FC236}">
                <a16:creationId xmlns:a16="http://schemas.microsoft.com/office/drawing/2014/main" id="{FDEFF389-F622-7CE5-6BE8-7F71AF3AFA8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5F06082-3A5F-8511-7AEE-306EFB0162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07298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899">
            <a:extLst>
              <a:ext uri="{FF2B5EF4-FFF2-40B4-BE49-F238E27FC236}">
                <a16:creationId xmlns:a16="http://schemas.microsoft.com/office/drawing/2014/main" id="{82D23D72-66EC-EFDA-BEC6-6968AD8D08C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7AA97F1-8774-3D24-FCC3-DBDC818DA9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90336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895">
            <a:extLst>
              <a:ext uri="{FF2B5EF4-FFF2-40B4-BE49-F238E27FC236}">
                <a16:creationId xmlns:a16="http://schemas.microsoft.com/office/drawing/2014/main" id="{3F9CC7C7-DF06-E36D-9A5F-B30FE500F65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EADBFD3-237B-6694-5DF4-63DE9B89F5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47846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893">
            <a:extLst>
              <a:ext uri="{FF2B5EF4-FFF2-40B4-BE49-F238E27FC236}">
                <a16:creationId xmlns:a16="http://schemas.microsoft.com/office/drawing/2014/main" id="{51890DE0-9B7C-49AE-58B5-EC4E982BF1C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0725C25-3285-2732-6C9D-C17C5D2D97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55484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4167">
            <a:extLst>
              <a:ext uri="{FF2B5EF4-FFF2-40B4-BE49-F238E27FC236}">
                <a16:creationId xmlns:a16="http://schemas.microsoft.com/office/drawing/2014/main" id="{B56C01FD-3D31-D273-9379-07B4201DCF9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114AF1F-A6EC-D3DC-9785-60CC46F114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95722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4175">
            <a:extLst>
              <a:ext uri="{FF2B5EF4-FFF2-40B4-BE49-F238E27FC236}">
                <a16:creationId xmlns:a16="http://schemas.microsoft.com/office/drawing/2014/main" id="{1C4BA737-2F24-FC9C-68D2-59CE04D5A90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F481C2C-B586-9BE9-3775-C22B11DBA2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24725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821">
            <a:extLst>
              <a:ext uri="{FF2B5EF4-FFF2-40B4-BE49-F238E27FC236}">
                <a16:creationId xmlns:a16="http://schemas.microsoft.com/office/drawing/2014/main" id="{8943686A-9EBF-02C3-6CFD-C464F73C961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0995D23-4D2B-C936-EAF1-8500C5C476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46156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4002">
            <a:extLst>
              <a:ext uri="{FF2B5EF4-FFF2-40B4-BE49-F238E27FC236}">
                <a16:creationId xmlns:a16="http://schemas.microsoft.com/office/drawing/2014/main" id="{CB835DDE-C5AE-378F-13EF-5FC0B5A1FFD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09B2996-A6E2-4630-EEBC-A8824A830C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49390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804">
            <a:extLst>
              <a:ext uri="{FF2B5EF4-FFF2-40B4-BE49-F238E27FC236}">
                <a16:creationId xmlns:a16="http://schemas.microsoft.com/office/drawing/2014/main" id="{0DA16968-3EDC-EA6C-59AC-548A8A43EF5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92FFE28-D183-B9CD-7493-0EB2660F37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59738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829">
            <a:extLst>
              <a:ext uri="{FF2B5EF4-FFF2-40B4-BE49-F238E27FC236}">
                <a16:creationId xmlns:a16="http://schemas.microsoft.com/office/drawing/2014/main" id="{DF971A71-6C21-D5CF-66AB-5219622F593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53C18D1-CC75-29D6-18F1-628386F26A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37713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790">
            <a:extLst>
              <a:ext uri="{FF2B5EF4-FFF2-40B4-BE49-F238E27FC236}">
                <a16:creationId xmlns:a16="http://schemas.microsoft.com/office/drawing/2014/main" id="{EF1BCFF7-4F26-C3EB-BAD3-55F898265D3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E15E914-12C0-FA6F-C996-D4DE2D7836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04937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785">
            <a:extLst>
              <a:ext uri="{FF2B5EF4-FFF2-40B4-BE49-F238E27FC236}">
                <a16:creationId xmlns:a16="http://schemas.microsoft.com/office/drawing/2014/main" id="{AB9D8AF8-C16D-3B7B-BA0B-455AAE6F158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AC9865D-A2EE-9BB9-5E65-FD90F6DF30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32456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782">
            <a:extLst>
              <a:ext uri="{FF2B5EF4-FFF2-40B4-BE49-F238E27FC236}">
                <a16:creationId xmlns:a16="http://schemas.microsoft.com/office/drawing/2014/main" id="{E7F2FB5D-E302-3CD1-7C4C-56620CB1C6F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9600"/>
            <a:ext cx="14782974" cy="83057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0DDC517-811C-CE31-B31B-B0CAEBE1EB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23028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788">
            <a:extLst>
              <a:ext uri="{FF2B5EF4-FFF2-40B4-BE49-F238E27FC236}">
                <a16:creationId xmlns:a16="http://schemas.microsoft.com/office/drawing/2014/main" id="{4D44EE24-4235-D438-AC33-335D13ECEBE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07E73BD-3CE9-0457-4621-D37D6E1234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25184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4039">
            <a:extLst>
              <a:ext uri="{FF2B5EF4-FFF2-40B4-BE49-F238E27FC236}">
                <a16:creationId xmlns:a16="http://schemas.microsoft.com/office/drawing/2014/main" id="{83968D08-FBF8-0FEA-FE73-56A29C58958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3028">
            <a:off x="-3370811" y="-476249"/>
            <a:ext cx="15562810" cy="874394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EC06A5B-951D-2510-84F5-37C6B09960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15173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4023">
            <a:extLst>
              <a:ext uri="{FF2B5EF4-FFF2-40B4-BE49-F238E27FC236}">
                <a16:creationId xmlns:a16="http://schemas.microsoft.com/office/drawing/2014/main" id="{D6750EB2-FC0F-A859-B161-90E6352DF9E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219305C-B8B3-6C7F-9383-8AC9A959D4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59861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4027">
            <a:extLst>
              <a:ext uri="{FF2B5EF4-FFF2-40B4-BE49-F238E27FC236}">
                <a16:creationId xmlns:a16="http://schemas.microsoft.com/office/drawing/2014/main" id="{48835E95-CDCE-D6F2-EB76-C9B57C74541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3751CB8-45FF-1CC0-24F6-5028CB7493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74930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778">
            <a:extLst>
              <a:ext uri="{FF2B5EF4-FFF2-40B4-BE49-F238E27FC236}">
                <a16:creationId xmlns:a16="http://schemas.microsoft.com/office/drawing/2014/main" id="{42B6D37F-ED55-BE22-0FE0-E10F8DC9D40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8B2A076-D62E-DCE1-DC69-E867EBA217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12122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772">
            <a:extLst>
              <a:ext uri="{FF2B5EF4-FFF2-40B4-BE49-F238E27FC236}">
                <a16:creationId xmlns:a16="http://schemas.microsoft.com/office/drawing/2014/main" id="{3855279D-8A7C-78C0-BCD6-61688160E2D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934AFDD-4A99-B9A8-8D2C-768FEDE328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53320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4007">
            <a:extLst>
              <a:ext uri="{FF2B5EF4-FFF2-40B4-BE49-F238E27FC236}">
                <a16:creationId xmlns:a16="http://schemas.microsoft.com/office/drawing/2014/main" id="{3C2E802D-4032-5DCA-7E40-067DD5B7CC6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5301" y="-819150"/>
            <a:ext cx="13651427" cy="76771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F85A20C-4E8E-E148-FE7D-15DFE42AC2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98456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4017">
            <a:extLst>
              <a:ext uri="{FF2B5EF4-FFF2-40B4-BE49-F238E27FC236}">
                <a16:creationId xmlns:a16="http://schemas.microsoft.com/office/drawing/2014/main" id="{AC3139FF-5449-1B2E-17CC-58FBD5078AA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7522DF0-1EF0-39E0-7F29-E56BCC02E2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09198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4133 cddccopy">
            <a:hlinkClick r:id="rId2"/>
            <a:extLst>
              <a:ext uri="{FF2B5EF4-FFF2-40B4-BE49-F238E27FC236}">
                <a16:creationId xmlns:a16="http://schemas.microsoft.com/office/drawing/2014/main" id="{0C1A0064-5FC3-8EDD-32BF-6243BC7153A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</a:blip>
          <a:stretch>
            <a:fillRect/>
          </a:stretch>
        </p:blipFill>
        <p:spPr>
          <a:xfrm>
            <a:off x="-1694425" y="-730045"/>
            <a:ext cx="15875820" cy="89301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688AC01-F300-529D-A566-0AF149AC0D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0616"/>
            <a:ext cx="12192000" cy="5796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94486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798609"/>
            <a:ext cx="1191307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لمشاهدة صورة السيارة بزاوية 360 درجة إضغط على الصورة أعلاه </a:t>
            </a:r>
          </a:p>
          <a:p>
            <a:pPr algn="ctr"/>
            <a:endParaRPr lang="ar-AE" sz="32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algn="ctr"/>
            <a:r>
              <a:rPr lang="ru-RU" sz="3200" dirty="0">
                <a:cs typeface="Arbfonts-rpt-Regular" panose="01000500000000020006" pitchFamily="2" charset="-78"/>
              </a:rPr>
              <a:t>Для просмотра автомобиля в формате 360°, пожалуйста,  нажмите на фото выше.</a:t>
            </a:r>
            <a:endParaRPr lang="en-GB" sz="3200" dirty="0">
              <a:cs typeface="Arbfonts-rpt-Regular" panose="01000500000000020006" pitchFamily="2" charset="-78"/>
            </a:endParaRPr>
          </a:p>
          <a:p>
            <a:pPr algn="ctr"/>
            <a:endParaRPr lang="en-GB" sz="32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algn="ctr"/>
            <a:r>
              <a:rPr lang="en-GB" sz="32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To view the 360° degree please press on the picture above </a:t>
            </a:r>
            <a:endParaRPr lang="en-US" sz="32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60128" y="1798609"/>
            <a:ext cx="495480" cy="6614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216317" y="3659039"/>
            <a:ext cx="495480" cy="6614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0449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E241829-1280-3040-B2C7-C26B76C6A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943802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2024 ALFA ROMEO TONALE VELOCE 2.0L TURBO AWD GCC 0Km</a:t>
            </a:r>
            <a:endParaRPr lang="en-GB" sz="3600" b="1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65DAD-FC09-4C4B-8B91-53A21318C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9583" y="964572"/>
            <a:ext cx="3865220" cy="5550313"/>
          </a:xfrm>
        </p:spPr>
        <p:txBody>
          <a:bodyPr>
            <a:noAutofit/>
          </a:bodyPr>
          <a:lstStyle/>
          <a:p>
            <a:pPr marL="0" indent="0" algn="r">
              <a:lnSpc>
                <a:spcPct val="100000"/>
              </a:lnSpc>
              <a:spcAft>
                <a:spcPts val="300"/>
              </a:spcAft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ALFA ROMEO </a:t>
            </a:r>
            <a:r>
              <a:rPr lang="ar-SA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الماركة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:</a:t>
            </a:r>
            <a:endParaRPr lang="en-AE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00000"/>
              </a:lnSpc>
              <a:spcAft>
                <a:spcPts val="300"/>
              </a:spcAft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TONALE 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الفئة:</a:t>
            </a:r>
          </a:p>
          <a:p>
            <a:pPr marL="0" indent="0" algn="r">
              <a:lnSpc>
                <a:spcPct val="100000"/>
              </a:lnSpc>
              <a:spcAft>
                <a:spcPts val="300"/>
              </a:spcAft>
              <a:buNone/>
            </a:pP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VELOCE 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الموديل:</a:t>
            </a:r>
            <a:endParaRPr lang="en-GB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00000"/>
              </a:lnSpc>
              <a:spcAft>
                <a:spcPts val="300"/>
              </a:spcAft>
              <a:buNone/>
            </a:pPr>
            <a:r>
              <a:rPr lang="ar-SY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السنة</a:t>
            </a:r>
            <a:r>
              <a:rPr lang="ar-SA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: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2024 </a:t>
            </a: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 </a:t>
            </a:r>
            <a:endParaRPr lang="en-AE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00000"/>
              </a:lnSpc>
              <a:spcAft>
                <a:spcPts val="300"/>
              </a:spcAft>
              <a:buNone/>
            </a:pPr>
            <a:r>
              <a:rPr lang="ar-SA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كيلومترات: 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0 كم</a:t>
            </a:r>
            <a:endParaRPr lang="en-AE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00000"/>
              </a:lnSpc>
              <a:spcAft>
                <a:spcPts val="300"/>
              </a:spcAft>
              <a:buNone/>
            </a:pPr>
            <a:r>
              <a:rPr lang="ar-SA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عدد الأبواب: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4 أبواب </a:t>
            </a:r>
            <a:endParaRPr lang="en-GB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00000"/>
              </a:lnSpc>
              <a:spcAft>
                <a:spcPts val="300"/>
              </a:spcAft>
              <a:buNone/>
            </a:pP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اللون: أسود </a:t>
            </a:r>
          </a:p>
          <a:p>
            <a:pPr marL="0" indent="0" algn="r">
              <a:lnSpc>
                <a:spcPct val="100000"/>
              </a:lnSpc>
              <a:spcAft>
                <a:spcPts val="300"/>
              </a:spcAft>
              <a:buNone/>
            </a:pP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عدد الأسطوانات: 4 أسطوانات </a:t>
            </a:r>
            <a:endParaRPr lang="en-US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00000"/>
              </a:lnSpc>
              <a:spcAft>
                <a:spcPts val="300"/>
              </a:spcAft>
              <a:buNone/>
            </a:pP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عدد الأحصنة: 256 حصان</a:t>
            </a:r>
            <a:endParaRPr lang="ar-SY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00000"/>
              </a:lnSpc>
              <a:spcAft>
                <a:spcPts val="300"/>
              </a:spcAft>
              <a:buNone/>
            </a:pPr>
            <a:r>
              <a:rPr lang="ar-SA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نوع النقل: نقل أوتوماتيكي</a:t>
            </a:r>
            <a:endParaRPr lang="en-US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00000"/>
              </a:lnSpc>
              <a:spcAft>
                <a:spcPts val="300"/>
              </a:spcAft>
              <a:buNone/>
            </a:pP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مواصفات: خليجية</a:t>
            </a:r>
            <a:endParaRPr lang="en-AE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00000"/>
              </a:lnSpc>
              <a:spcAft>
                <a:spcPts val="300"/>
              </a:spcAft>
              <a:buNone/>
            </a:pPr>
            <a:r>
              <a:rPr lang="ar-SA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نوع الوقود: بنزين</a:t>
            </a:r>
            <a:endParaRPr lang="en-AE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2286644-6C9D-2742-ADBB-68C956CCAD54}"/>
              </a:ext>
            </a:extLst>
          </p:cNvPr>
          <p:cNvSpPr txBox="1">
            <a:spLocks/>
          </p:cNvSpPr>
          <p:nvPr/>
        </p:nvSpPr>
        <p:spPr>
          <a:xfrm>
            <a:off x="547197" y="964572"/>
            <a:ext cx="4896071" cy="53871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Бренд: </a:t>
            </a: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ALFA ROMEO</a:t>
            </a:r>
            <a:endParaRPr lang="ru-RU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Категория: </a:t>
            </a: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TONALE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Модель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</a:t>
            </a: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VELOCE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Год: 202</a:t>
            </a: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4</a:t>
            </a:r>
            <a:endParaRPr lang="ru-RU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Километры: 0 км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Двери: 4 двери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Цвет: Черный </a:t>
            </a:r>
            <a:endParaRPr lang="en-US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Цилиндр: 4 цилиндра</a:t>
            </a:r>
            <a:endParaRPr lang="en-US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Лошадиные силы</a:t>
            </a: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: 256 </a:t>
            </a:r>
            <a:r>
              <a:rPr lang="ru-RU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Лс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Трансмиссия: Автоматическая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Топливо: Бензин</a:t>
            </a:r>
            <a:endParaRPr lang="ar-SY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48000" y="310583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GB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2286644-6C9D-2742-ADBB-68C956CCAD54}"/>
              </a:ext>
            </a:extLst>
          </p:cNvPr>
          <p:cNvSpPr txBox="1">
            <a:spLocks/>
          </p:cNvSpPr>
          <p:nvPr/>
        </p:nvSpPr>
        <p:spPr>
          <a:xfrm>
            <a:off x="4412415" y="964572"/>
            <a:ext cx="3367168" cy="53871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300"/>
              </a:spcAft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Brand: ALFA ROMEO</a:t>
            </a: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</a:t>
            </a:r>
            <a:endParaRPr lang="en-US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ctr">
              <a:lnSpc>
                <a:spcPct val="100000"/>
              </a:lnSpc>
              <a:spcAft>
                <a:spcPts val="300"/>
              </a:spcAft>
              <a:buNone/>
            </a:pP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Category: TONALE</a:t>
            </a:r>
          </a:p>
          <a:p>
            <a:pPr marL="0" indent="0" algn="ctr">
              <a:lnSpc>
                <a:spcPct val="100000"/>
              </a:lnSpc>
              <a:spcAft>
                <a:spcPts val="300"/>
              </a:spcAft>
              <a:buNone/>
            </a:pP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Model: VELOCE</a:t>
            </a:r>
          </a:p>
          <a:p>
            <a:pPr marL="0" indent="0" algn="ctr">
              <a:lnSpc>
                <a:spcPct val="100000"/>
              </a:lnSpc>
              <a:spcAft>
                <a:spcPts val="300"/>
              </a:spcAft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Year: </a:t>
            </a: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2024</a:t>
            </a:r>
            <a:endParaRPr lang="ar-SY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ctr">
              <a:lnSpc>
                <a:spcPct val="100000"/>
              </a:lnSpc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Kilometers: 0Km</a:t>
            </a:r>
          </a:p>
          <a:p>
            <a:pPr marL="0" indent="0" algn="ctr">
              <a:lnSpc>
                <a:spcPct val="100000"/>
              </a:lnSpc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Doors: </a:t>
            </a: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4</a:t>
            </a: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Doors</a:t>
            </a:r>
            <a:endParaRPr lang="ar-AE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ctr">
              <a:lnSpc>
                <a:spcPct val="100000"/>
              </a:lnSpc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Color: </a:t>
            </a: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Black Solid</a:t>
            </a:r>
          </a:p>
          <a:p>
            <a:pPr marL="0" indent="0" algn="ctr">
              <a:lnSpc>
                <a:spcPct val="100000"/>
              </a:lnSpc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en-US" sz="2000" dirty="0">
                <a:latin typeface="Arbfonts-rpt-Regular" pitchFamily="2" charset="-78"/>
                <a:cs typeface="Arbfonts-rpt-Regular" panose="01000500000000020006" pitchFamily="2" charset="-78"/>
              </a:rPr>
              <a:t>Cylinder: 4 Cylinders</a:t>
            </a:r>
          </a:p>
          <a:p>
            <a:pPr marL="0" indent="0" algn="ctr">
              <a:lnSpc>
                <a:spcPct val="100000"/>
              </a:lnSpc>
              <a:spcAft>
                <a:spcPts val="300"/>
              </a:spcAft>
              <a:buNone/>
            </a:pPr>
            <a:r>
              <a:rPr lang="en-US" sz="2000" dirty="0">
                <a:latin typeface="Arbfonts-rpt-Regular" pitchFamily="2" charset="-78"/>
                <a:cs typeface="Arbfonts-rpt-Regular" panose="01000500000000020006" pitchFamily="2" charset="-78"/>
              </a:rPr>
              <a:t>Horsepower: 256 HP</a:t>
            </a:r>
          </a:p>
          <a:p>
            <a:pPr marL="0" indent="0" algn="ctr">
              <a:lnSpc>
                <a:spcPct val="100000"/>
              </a:lnSpc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en-US" sz="2000" dirty="0">
                <a:latin typeface="Arbfonts-rpt-Regular" pitchFamily="2" charset="-78"/>
                <a:cs typeface="Arbfonts-rpt-Regular" panose="01000500000000020006" pitchFamily="2" charset="-78"/>
              </a:rPr>
              <a:t>Transmission: Automatic</a:t>
            </a:r>
            <a:endParaRPr lang="ar-AE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ctr">
              <a:lnSpc>
                <a:spcPct val="100000"/>
              </a:lnSpc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GCC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</a:t>
            </a:r>
            <a:endParaRPr lang="en-GB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ctr">
              <a:lnSpc>
                <a:spcPct val="100000"/>
              </a:lnSpc>
              <a:spcAft>
                <a:spcPts val="300"/>
              </a:spcAft>
              <a:buNone/>
            </a:pP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Fuel: Gasoline</a:t>
            </a:r>
            <a:endParaRPr lang="ar-SY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C19F72F-FA6E-5BFE-688C-36A5EA2AE3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60106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E241829-1280-3040-B2C7-C26B76C6A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4886"/>
            <a:ext cx="12191999" cy="103868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2024 ALFA ROMEO TONALE VELOCE 2.0L TURBO AWD GCC 0Km</a:t>
            </a:r>
            <a:endParaRPr lang="en-GB" sz="3600" b="1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65DAD-FC09-4C4B-8B91-53A21318C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1469" y="964572"/>
            <a:ext cx="6027576" cy="589342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Automatic Trunk With Foot Trunk Sensor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Electric Adjustable Seats With Memory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Harman Kardon Premium Sound System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Keyless Entry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Blind Spot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Cup Holder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Traction Control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Alfa Romeo Brakes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R 20”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Apple CarPlay+ Android Auto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2286644-6C9D-2742-ADBB-68C956CCAD54}"/>
              </a:ext>
            </a:extLst>
          </p:cNvPr>
          <p:cNvSpPr txBox="1">
            <a:spLocks/>
          </p:cNvSpPr>
          <p:nvPr/>
        </p:nvSpPr>
        <p:spPr>
          <a:xfrm>
            <a:off x="307909" y="964571"/>
            <a:ext cx="6204857" cy="63770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Adaptive Cruise Control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Lane Keeping Assist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Speed Limiter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360 Degree Camera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Heated And Ventilated Seats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Traffic Sign Recognition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Ambient Light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Multiple Driving Modes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Wireless Charger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Panoramic Sunroof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endParaRPr lang="en-US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82AAF5C-AE9D-E5FB-E117-A61C9EAA93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116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E241829-1280-3040-B2C7-C26B76C6A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4886"/>
            <a:ext cx="12191999" cy="103868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2024 ALFA ROMEO TONALE VELOCE 2.0L TURBO AWD GCC 0Km</a:t>
            </a:r>
            <a:endParaRPr lang="en-GB" sz="3600" b="1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65DAD-FC09-4C4B-8B91-53A21318C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0" y="704920"/>
            <a:ext cx="5358303" cy="6152616"/>
          </a:xfrm>
        </p:spPr>
        <p:txBody>
          <a:bodyPr>
            <a:noAutofit/>
          </a:bodyPr>
          <a:lstStyle/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ru-RU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Сенсор Открытия Багажника Ногой</a:t>
            </a:r>
            <a:endParaRPr lang="en-US" sz="16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ru-RU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Регулируемые Сиденья с Памятью Позиций</a:t>
            </a:r>
            <a:endParaRPr lang="en-US" sz="16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Harman Kardon </a:t>
            </a:r>
            <a:r>
              <a:rPr lang="az-Cyrl-AZ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Премиальная Мультимедийная Система</a:t>
            </a:r>
            <a:endParaRPr lang="en-US" sz="16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az-Cyrl-AZ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Бесключевой Доступ</a:t>
            </a:r>
            <a:endParaRPr lang="en-US" sz="16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az-Cyrl-AZ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Система Мониторинга Слепых Зон</a:t>
            </a:r>
            <a:endParaRPr lang="en-US" sz="16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az-Cyrl-AZ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Подстаканник </a:t>
            </a:r>
            <a:endParaRPr lang="en-US" sz="16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az-Cyrl-AZ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Система контроля тяги</a:t>
            </a:r>
            <a:endParaRPr lang="en-US" sz="16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R 20”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Alfa Romeo Brakes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Apple CarPlay + Android Auto</a:t>
            </a:r>
            <a:endParaRPr lang="ar-AE" sz="16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2286644-6C9D-2742-ADBB-68C956CCAD54}"/>
              </a:ext>
            </a:extLst>
          </p:cNvPr>
          <p:cNvSpPr txBox="1">
            <a:spLocks/>
          </p:cNvSpPr>
          <p:nvPr/>
        </p:nvSpPr>
        <p:spPr>
          <a:xfrm>
            <a:off x="547197" y="705384"/>
            <a:ext cx="5457677" cy="6152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az-Cyrl-AZ" sz="1800" kern="1200" dirty="0">
                <a:solidFill>
                  <a:srgbClr val="000000"/>
                </a:solidFill>
                <a:effectLst/>
                <a:latin typeface="Arbfonts-rpt-Regular" panose="01000500000000020006" pitchFamily="2" charset="-78"/>
                <a:ea typeface="+mn-ea"/>
                <a:cs typeface="Arbfonts-rpt-Regular" panose="01000500000000020006" pitchFamily="2" charset="-78"/>
              </a:rPr>
              <a:t>Адаптивный Круиз-контроль</a:t>
            </a:r>
            <a:endParaRPr lang="en-US" sz="1800" kern="1200" dirty="0">
              <a:solidFill>
                <a:srgbClr val="000000"/>
              </a:solidFill>
              <a:effectLst/>
              <a:latin typeface="Arbfonts-rpt-Regular" panose="01000500000000020006" pitchFamily="2" charset="-78"/>
              <a:ea typeface="+mn-ea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az-Cyrl-AZ" sz="1800" kern="1200" dirty="0">
                <a:solidFill>
                  <a:srgbClr val="000000"/>
                </a:solidFill>
                <a:effectLst/>
                <a:latin typeface="Arbfonts-rpt-Regular" panose="01000500000000020006" pitchFamily="2" charset="-78"/>
                <a:ea typeface="+mn-ea"/>
                <a:cs typeface="Arbfonts-rpt-Regular" panose="01000500000000020006" pitchFamily="2" charset="-78"/>
              </a:rPr>
              <a:t>Контроль Полосы Движения</a:t>
            </a:r>
            <a:endParaRPr lang="en-US" sz="1800" kern="1200" dirty="0">
              <a:solidFill>
                <a:srgbClr val="000000"/>
              </a:solidFill>
              <a:effectLst/>
              <a:latin typeface="Arbfonts-rpt-Regular" panose="01000500000000020006" pitchFamily="2" charset="-78"/>
              <a:ea typeface="+mn-ea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az-Cyrl-AZ" sz="1800" kern="1200" dirty="0">
                <a:solidFill>
                  <a:srgbClr val="000000"/>
                </a:solidFill>
                <a:effectLst/>
                <a:latin typeface="Arbfonts-rpt-Regular" panose="01000500000000020006" pitchFamily="2" charset="-78"/>
                <a:ea typeface="+mn-ea"/>
                <a:cs typeface="Arbfonts-rpt-Regular" panose="01000500000000020006" pitchFamily="2" charset="-78"/>
              </a:rPr>
              <a:t>Ограничитель Скорости</a:t>
            </a:r>
            <a:endParaRPr lang="en-US" sz="1800" kern="1200" dirty="0">
              <a:solidFill>
                <a:srgbClr val="000000"/>
              </a:solidFill>
              <a:effectLst/>
              <a:latin typeface="Arbfonts-rpt-Regular" panose="01000500000000020006" pitchFamily="2" charset="-78"/>
              <a:ea typeface="+mn-ea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az-Cyrl-AZ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Камера 360 Градусов</a:t>
            </a:r>
            <a:endParaRPr lang="en-US" sz="1800" dirty="0">
              <a:solidFill>
                <a:srgbClr val="000000"/>
              </a:solidFill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az-Cyrl-AZ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Вентиляция и Подогрев Сидений</a:t>
            </a:r>
            <a:endParaRPr lang="en-US" sz="1800" dirty="0">
              <a:solidFill>
                <a:srgbClr val="000000"/>
              </a:solidFill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az-Cyrl-AZ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Система Распознавания Дорожных Знаков</a:t>
            </a:r>
            <a:endParaRPr lang="en-US" sz="1800" dirty="0">
              <a:solidFill>
                <a:srgbClr val="000000"/>
              </a:solidFill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az-Cyrl-AZ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Контурная Подсветка Салона</a:t>
            </a:r>
            <a:endParaRPr lang="en-US" sz="1800" dirty="0">
              <a:solidFill>
                <a:srgbClr val="000000"/>
              </a:solidFill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az-Cyrl-AZ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Регулировка Режимов Вождения</a:t>
            </a:r>
            <a:endParaRPr lang="en-US" sz="1800" dirty="0">
              <a:solidFill>
                <a:srgbClr val="000000"/>
              </a:solidFill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az-Cyrl-AZ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Беспроводная Зарядка</a:t>
            </a:r>
            <a:endParaRPr lang="en-US" sz="1800" dirty="0">
              <a:solidFill>
                <a:srgbClr val="000000"/>
              </a:solidFill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az-Cyrl-AZ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Панорамная Крыша</a:t>
            </a:r>
            <a:endParaRPr lang="en-US" sz="16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ABCB8F-3586-295C-1C8F-0041530720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27892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E241829-1280-3040-B2C7-C26B76C6A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4886"/>
            <a:ext cx="12191999" cy="103868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2024 ALFA ROMEO TONALE VELOCE 2.0L TURBO AWD GCC 0Km</a:t>
            </a:r>
            <a:endParaRPr lang="en-GB" sz="3600" b="1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65DAD-FC09-4C4B-8B91-53A21318C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5306" y="781120"/>
            <a:ext cx="5209497" cy="5550313"/>
          </a:xfrm>
        </p:spPr>
        <p:txBody>
          <a:bodyPr>
            <a:noAutofit/>
          </a:bodyPr>
          <a:lstStyle/>
          <a:p>
            <a:pPr marL="0" indent="0" algn="r">
              <a:lnSpc>
                <a:spcPct val="100000"/>
              </a:lnSpc>
              <a:spcBef>
                <a:spcPts val="6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* الأداء: </a:t>
            </a:r>
          </a:p>
          <a:p>
            <a:pPr marL="0" indent="0" algn="r">
              <a:lnSpc>
                <a:spcPct val="100000"/>
              </a:lnSpc>
              <a:spcBef>
                <a:spcPts val="6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ناقل حركة أوتوماتيكي ب 9 سرعات </a:t>
            </a:r>
          </a:p>
          <a:p>
            <a:pPr marL="0" indent="0" algn="r">
              <a:lnSpc>
                <a:spcPct val="100000"/>
              </a:lnSpc>
              <a:spcBef>
                <a:spcPts val="6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عدد الأسطوانات: 4 أسطوانات</a:t>
            </a:r>
          </a:p>
          <a:p>
            <a:pPr marL="0" indent="0" algn="r">
              <a:lnSpc>
                <a:spcPct val="100000"/>
              </a:lnSpc>
              <a:spcBef>
                <a:spcPts val="6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سعة المحرك: 2.0 ليتر </a:t>
            </a:r>
          </a:p>
          <a:p>
            <a:pPr marL="0" indent="0" algn="r">
              <a:lnSpc>
                <a:spcPct val="100000"/>
              </a:lnSpc>
              <a:spcBef>
                <a:spcPts val="6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عدد الأحصنة: 256 حصان </a:t>
            </a:r>
          </a:p>
          <a:p>
            <a:pPr marL="0" indent="0" algn="r">
              <a:lnSpc>
                <a:spcPct val="100000"/>
              </a:lnSpc>
              <a:spcBef>
                <a:spcPts val="6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العزم: 400 نيوتن.متر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00000"/>
              </a:lnSpc>
              <a:spcBef>
                <a:spcPts val="6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دفع كلي مستمر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2286644-6C9D-2742-ADBB-68C956CCAD54}"/>
              </a:ext>
            </a:extLst>
          </p:cNvPr>
          <p:cNvSpPr txBox="1">
            <a:spLocks/>
          </p:cNvSpPr>
          <p:nvPr/>
        </p:nvSpPr>
        <p:spPr>
          <a:xfrm>
            <a:off x="547197" y="781584"/>
            <a:ext cx="4896071" cy="53871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lnSpc>
                <a:spcPct val="150000"/>
              </a:lnSpc>
              <a:spcBef>
                <a:spcPts val="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* المواصفات الإضافية:</a:t>
            </a:r>
          </a:p>
          <a:p>
            <a:pPr marL="0" indent="0" algn="r" rtl="1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Alfa Romeo Brakes</a:t>
            </a:r>
          </a:p>
          <a:p>
            <a:pPr marL="0" indent="0" algn="r" rtl="1">
              <a:lnSpc>
                <a:spcPct val="150000"/>
              </a:lnSpc>
              <a:spcBef>
                <a:spcPts val="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مثبت سرعة تكيفي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 rtl="1">
              <a:lnSpc>
                <a:spcPct val="150000"/>
              </a:lnSpc>
              <a:spcBef>
                <a:spcPts val="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كاميرا بزاوية 360 درجة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 rtl="1">
              <a:lnSpc>
                <a:spcPct val="150000"/>
              </a:lnSpc>
              <a:spcBef>
                <a:spcPts val="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وضعيات قيادة متعددة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 rtl="1">
              <a:lnSpc>
                <a:spcPct val="150000"/>
              </a:lnSpc>
              <a:spcBef>
                <a:spcPts val="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نظام صوتي متقدم من</a:t>
            </a:r>
            <a:r>
              <a:rPr lang="en-US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  Harman Kardon </a:t>
            </a:r>
          </a:p>
          <a:p>
            <a:pPr marL="0" indent="0" algn="r" rtl="1">
              <a:lnSpc>
                <a:spcPct val="150000"/>
              </a:lnSpc>
              <a:spcBef>
                <a:spcPts val="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تثبيت مسار</a:t>
            </a:r>
          </a:p>
          <a:p>
            <a:pPr marL="0" indent="0" algn="r" rtl="1">
              <a:lnSpc>
                <a:spcPct val="150000"/>
              </a:lnSpc>
              <a:spcBef>
                <a:spcPts val="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محدد سرعة إلكتروني</a:t>
            </a:r>
          </a:p>
          <a:p>
            <a:pPr marL="0" indent="0" algn="r" rtl="1">
              <a:lnSpc>
                <a:spcPct val="150000"/>
              </a:lnSpc>
              <a:spcBef>
                <a:spcPts val="0"/>
              </a:spcBef>
              <a:buNone/>
            </a:pPr>
            <a:r>
              <a:rPr lang="ar-SA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خاصية الكشف عن النقطة العمياء</a:t>
            </a:r>
            <a:endParaRPr lang="ar-AE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 rtl="1">
              <a:lnSpc>
                <a:spcPct val="150000"/>
              </a:lnSpc>
              <a:spcBef>
                <a:spcPts val="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فتحة سقف بانوراما </a:t>
            </a:r>
          </a:p>
          <a:p>
            <a:pPr marL="0" indent="0" algn="r" rtl="1">
              <a:lnSpc>
                <a:spcPct val="150000"/>
              </a:lnSpc>
              <a:spcBef>
                <a:spcPts val="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الإضاءة الداخلية المحيطية </a:t>
            </a:r>
          </a:p>
          <a:p>
            <a:pPr marL="0" indent="0" algn="r" rtl="1">
              <a:lnSpc>
                <a:spcPct val="150000"/>
              </a:lnSpc>
              <a:spcBef>
                <a:spcPts val="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خاصية تبريد وتدفئة المراتب </a:t>
            </a:r>
          </a:p>
          <a:p>
            <a:pPr marL="0" indent="0" algn="r" rtl="1">
              <a:lnSpc>
                <a:spcPct val="150000"/>
              </a:lnSpc>
              <a:spcBef>
                <a:spcPts val="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مراتب كهربائية متعددة الوضعيات مع خاصية الذاكرة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166812F-705E-EAA2-2248-996933BA65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80155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E241829-1280-3040-B2C7-C26B76C6A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4886"/>
            <a:ext cx="12191999" cy="103868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2024 ALFA ROMEO TONALE VELOCE 2.0L TURBO AWD GCC 0Km</a:t>
            </a:r>
            <a:endParaRPr lang="en-GB" sz="3600" b="1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65DAD-FC09-4C4B-8B91-53A21318C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5306" y="781120"/>
            <a:ext cx="5209497" cy="5550313"/>
          </a:xfrm>
        </p:spPr>
        <p:txBody>
          <a:bodyPr>
            <a:noAutofit/>
          </a:bodyPr>
          <a:lstStyle/>
          <a:p>
            <a:pPr marL="0" indent="0" algn="r" rt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وحدة تكيف خلفية منفصلة</a:t>
            </a:r>
          </a:p>
          <a:p>
            <a:pPr marL="0" indent="0" algn="r" rt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شاحن لاسلكي</a:t>
            </a:r>
          </a:p>
          <a:p>
            <a:pPr marL="0" indent="0" algn="r" rt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أ</a:t>
            </a:r>
            <a:r>
              <a:rPr lang="ar-SA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بل كاربلاي</a:t>
            </a:r>
            <a:endParaRPr lang="ar-AE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 rt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أ</a:t>
            </a:r>
            <a:r>
              <a:rPr lang="ar-SA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ندرويد </a:t>
            </a: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أ</a:t>
            </a:r>
            <a:r>
              <a:rPr lang="ar-SA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وتو </a:t>
            </a:r>
            <a:endParaRPr lang="ar-AE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 rt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ar-AE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2286644-6C9D-2742-ADBB-68C956CCAD54}"/>
              </a:ext>
            </a:extLst>
          </p:cNvPr>
          <p:cNvSpPr txBox="1">
            <a:spLocks/>
          </p:cNvSpPr>
          <p:nvPr/>
        </p:nvSpPr>
        <p:spPr>
          <a:xfrm>
            <a:off x="547197" y="781584"/>
            <a:ext cx="4896071" cy="53871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خاصية التعرف على لافتات الطريق</a:t>
            </a:r>
          </a:p>
          <a:p>
            <a:pPr marL="0" indent="0" algn="r" rt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دبة كهربائية مع حساس قدم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جنوط مقاس 20 بوصة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دخول بصمة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4105FA1-2D1E-F55F-7A25-9EE8880412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54925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hlinkClick r:id="rId3"/>
            <a:extLst>
              <a:ext uri="{FF2B5EF4-FFF2-40B4-BE49-F238E27FC236}">
                <a16:creationId xmlns:a16="http://schemas.microsoft.com/office/drawing/2014/main" id="{54F54DF3-008C-9485-A76B-F8566BC6C8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969" y="2532415"/>
            <a:ext cx="457200" cy="457200"/>
          </a:xfrm>
          <a:prstGeom prst="rect">
            <a:avLst/>
          </a:prstGeom>
          <a:effectLst>
            <a:outerShdw blurRad="50800" dist="38100" dir="5400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34" name="Picture 33">
            <a:hlinkClick r:id="rId3"/>
            <a:extLst>
              <a:ext uri="{FF2B5EF4-FFF2-40B4-BE49-F238E27FC236}">
                <a16:creationId xmlns:a16="http://schemas.microsoft.com/office/drawing/2014/main" id="{419715C2-B5EA-F258-E6DD-639C863410E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9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6120" y="299886"/>
            <a:ext cx="3357360" cy="1311469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  <a:reflection stA="9000" endPos="65000" dist="50800" dir="5400000" sy="-100000" algn="bl" rotWithShape="0"/>
          </a:effectLst>
        </p:spPr>
      </p:pic>
      <p:pic>
        <p:nvPicPr>
          <p:cNvPr id="13" name="Picture 12">
            <a:hlinkClick r:id="rId7"/>
            <a:extLst>
              <a:ext uri="{FF2B5EF4-FFF2-40B4-BE49-F238E27FC236}">
                <a16:creationId xmlns:a16="http://schemas.microsoft.com/office/drawing/2014/main" id="{7799E074-B2A6-968C-1FB0-CDE976B1EB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969" y="4423202"/>
            <a:ext cx="457200" cy="457200"/>
          </a:xfrm>
          <a:prstGeom prst="rect">
            <a:avLst/>
          </a:prstGeom>
          <a:effectLst>
            <a:outerShdw blurRad="50800" dist="38100" dir="5400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17" name="Picture 16">
            <a:hlinkClick r:id="rId9"/>
            <a:extLst>
              <a:ext uri="{FF2B5EF4-FFF2-40B4-BE49-F238E27FC236}">
                <a16:creationId xmlns:a16="http://schemas.microsoft.com/office/drawing/2014/main" id="{225CA394-0B97-C5D1-AF9F-06CC4700887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969" y="5039731"/>
            <a:ext cx="457200" cy="457200"/>
          </a:xfrm>
          <a:prstGeom prst="rect">
            <a:avLst/>
          </a:prstGeom>
          <a:effectLst>
            <a:outerShdw blurRad="50800" dist="38100" dir="5400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19" name="Picture 18">
            <a:hlinkClick r:id="rId11"/>
            <a:extLst>
              <a:ext uri="{FF2B5EF4-FFF2-40B4-BE49-F238E27FC236}">
                <a16:creationId xmlns:a16="http://schemas.microsoft.com/office/drawing/2014/main" id="{D6E62D58-FE2D-4C2F-636A-AD5E7BCD99F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5848" y="3130699"/>
            <a:ext cx="457200" cy="457200"/>
          </a:xfrm>
          <a:prstGeom prst="rect">
            <a:avLst/>
          </a:prstGeom>
          <a:effectLst>
            <a:outerShdw blurRad="50800" dist="38100" dir="5400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21" name="Picture 20">
            <a:hlinkClick r:id="rId13"/>
            <a:extLst>
              <a:ext uri="{FF2B5EF4-FFF2-40B4-BE49-F238E27FC236}">
                <a16:creationId xmlns:a16="http://schemas.microsoft.com/office/drawing/2014/main" id="{ED7715CD-14C9-C3C5-9584-D7F13283147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5848" y="2503870"/>
            <a:ext cx="457200" cy="457200"/>
          </a:xfrm>
          <a:prstGeom prst="rect">
            <a:avLst/>
          </a:prstGeom>
          <a:effectLst>
            <a:outerShdw blurRad="50800" dist="38100" dir="5400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25" name="Picture 24">
            <a:hlinkClick r:id="rId15"/>
            <a:extLst>
              <a:ext uri="{FF2B5EF4-FFF2-40B4-BE49-F238E27FC236}">
                <a16:creationId xmlns:a16="http://schemas.microsoft.com/office/drawing/2014/main" id="{7C6613B4-E315-8201-1B34-A0C5B1E7FF3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5848" y="3753530"/>
            <a:ext cx="457200" cy="457200"/>
          </a:xfrm>
          <a:prstGeom prst="rect">
            <a:avLst/>
          </a:prstGeom>
          <a:effectLst>
            <a:outerShdw blurRad="50800" dist="38100" dir="5400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29" name="Picture 28">
            <a:hlinkClick r:id="rId17"/>
            <a:extLst>
              <a:ext uri="{FF2B5EF4-FFF2-40B4-BE49-F238E27FC236}">
                <a16:creationId xmlns:a16="http://schemas.microsoft.com/office/drawing/2014/main" id="{D7588DAB-FFDD-A328-9880-39BA8605BEB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856" y="3159244"/>
            <a:ext cx="457200" cy="457200"/>
          </a:xfrm>
          <a:prstGeom prst="rect">
            <a:avLst/>
          </a:prstGeom>
          <a:effectLst>
            <a:outerShdw blurRad="50800" dist="38100" dir="5400000" algn="ctr" rotWithShape="0">
              <a:srgbClr val="000000">
                <a:alpha val="90000"/>
              </a:srgbClr>
            </a:outerShdw>
          </a:effectLst>
        </p:spPr>
      </p:pic>
      <p:sp>
        <p:nvSpPr>
          <p:cNvPr id="32" name="TextBox 31">
            <a:hlinkClick r:id="rId3"/>
            <a:extLst>
              <a:ext uri="{FF2B5EF4-FFF2-40B4-BE49-F238E27FC236}">
                <a16:creationId xmlns:a16="http://schemas.microsoft.com/office/drawing/2014/main" id="{F0EA594A-A73A-011D-CA42-9EABFA97B362}"/>
              </a:ext>
            </a:extLst>
          </p:cNvPr>
          <p:cNvSpPr txBox="1"/>
          <p:nvPr/>
        </p:nvSpPr>
        <p:spPr>
          <a:xfrm>
            <a:off x="5175186" y="2560960"/>
            <a:ext cx="2808920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automaxgroup.me</a:t>
            </a:r>
          </a:p>
        </p:txBody>
      </p:sp>
      <p:sp>
        <p:nvSpPr>
          <p:cNvPr id="35" name="TextBox 34">
            <a:hlinkClick r:id="rId17"/>
            <a:extLst>
              <a:ext uri="{FF2B5EF4-FFF2-40B4-BE49-F238E27FC236}">
                <a16:creationId xmlns:a16="http://schemas.microsoft.com/office/drawing/2014/main" id="{39BEF6E6-69A2-4F3C-E35E-FE2DC4A5ABA0}"/>
              </a:ext>
            </a:extLst>
          </p:cNvPr>
          <p:cNvSpPr txBox="1"/>
          <p:nvPr/>
        </p:nvSpPr>
        <p:spPr>
          <a:xfrm>
            <a:off x="5175186" y="3187789"/>
            <a:ext cx="2808919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 group</a:t>
            </a:r>
          </a:p>
        </p:txBody>
      </p:sp>
      <p:sp>
        <p:nvSpPr>
          <p:cNvPr id="36" name="TextBox 35">
            <a:hlinkClick r:id="rId19"/>
            <a:extLst>
              <a:ext uri="{FF2B5EF4-FFF2-40B4-BE49-F238E27FC236}">
                <a16:creationId xmlns:a16="http://schemas.microsoft.com/office/drawing/2014/main" id="{6AA72D85-F8BA-EB07-9CCA-D27EDC34D83D}"/>
              </a:ext>
            </a:extLst>
          </p:cNvPr>
          <p:cNvSpPr txBox="1"/>
          <p:nvPr/>
        </p:nvSpPr>
        <p:spPr>
          <a:xfrm>
            <a:off x="9353307" y="4423202"/>
            <a:ext cx="2308482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automax_dxb</a:t>
            </a:r>
          </a:p>
        </p:txBody>
      </p:sp>
      <p:sp>
        <p:nvSpPr>
          <p:cNvPr id="37" name="TextBox 36">
            <a:hlinkClick r:id="rId15"/>
            <a:extLst>
              <a:ext uri="{FF2B5EF4-FFF2-40B4-BE49-F238E27FC236}">
                <a16:creationId xmlns:a16="http://schemas.microsoft.com/office/drawing/2014/main" id="{CD5EB37C-D6E9-685D-F299-D5769AF1AB54}"/>
              </a:ext>
            </a:extLst>
          </p:cNvPr>
          <p:cNvSpPr txBox="1"/>
          <p:nvPr/>
        </p:nvSpPr>
        <p:spPr>
          <a:xfrm>
            <a:off x="9353306" y="3783529"/>
            <a:ext cx="2310886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automax.dxb</a:t>
            </a:r>
          </a:p>
        </p:txBody>
      </p:sp>
      <p:sp>
        <p:nvSpPr>
          <p:cNvPr id="39" name="TextBox 38">
            <a:hlinkClick r:id="rId7"/>
            <a:extLst>
              <a:ext uri="{FF2B5EF4-FFF2-40B4-BE49-F238E27FC236}">
                <a16:creationId xmlns:a16="http://schemas.microsoft.com/office/drawing/2014/main" id="{5F53C21A-4870-2F63-1D0D-1A46192CBE48}"/>
              </a:ext>
            </a:extLst>
          </p:cNvPr>
          <p:cNvSpPr txBox="1"/>
          <p:nvPr/>
        </p:nvSpPr>
        <p:spPr>
          <a:xfrm>
            <a:off x="5175185" y="4460109"/>
            <a:ext cx="2808920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Automax_LLC</a:t>
            </a:r>
            <a:endParaRPr lang="en-US" dirty="0">
              <a:latin typeface="Arbfonts-rpt-Bold" panose="01000500000000020006" pitchFamily="2" charset="-78"/>
              <a:cs typeface="Arbfonts-rpt-Bold" panose="01000500000000020006" pitchFamily="2" charset="-78"/>
            </a:endParaRPr>
          </a:p>
        </p:txBody>
      </p:sp>
      <p:sp>
        <p:nvSpPr>
          <p:cNvPr id="40" name="TextBox 39">
            <a:hlinkClick r:id="rId9"/>
            <a:extLst>
              <a:ext uri="{FF2B5EF4-FFF2-40B4-BE49-F238E27FC236}">
                <a16:creationId xmlns:a16="http://schemas.microsoft.com/office/drawing/2014/main" id="{729E2474-9446-8450-4A57-5381FB324AA1}"/>
              </a:ext>
            </a:extLst>
          </p:cNvPr>
          <p:cNvSpPr txBox="1"/>
          <p:nvPr/>
        </p:nvSpPr>
        <p:spPr>
          <a:xfrm>
            <a:off x="5175185" y="5114397"/>
            <a:ext cx="2808920" cy="384721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9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+971 50 602 7200</a:t>
            </a:r>
          </a:p>
        </p:txBody>
      </p:sp>
      <p:sp>
        <p:nvSpPr>
          <p:cNvPr id="42" name="TextBox 41">
            <a:hlinkClick r:id="rId11"/>
            <a:extLst>
              <a:ext uri="{FF2B5EF4-FFF2-40B4-BE49-F238E27FC236}">
                <a16:creationId xmlns:a16="http://schemas.microsoft.com/office/drawing/2014/main" id="{3F35F296-F09A-D57C-66F8-2AD75497638B}"/>
              </a:ext>
            </a:extLst>
          </p:cNvPr>
          <p:cNvSpPr txBox="1"/>
          <p:nvPr/>
        </p:nvSpPr>
        <p:spPr>
          <a:xfrm>
            <a:off x="9353306" y="3160638"/>
            <a:ext cx="2310886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automax.dxb</a:t>
            </a:r>
            <a:endParaRPr lang="en-US" dirty="0">
              <a:latin typeface="Arbfonts-rpt-Bold" panose="01000500000000020006" pitchFamily="2" charset="-78"/>
              <a:cs typeface="Arbfonts-rpt-Bold" panose="01000500000000020006" pitchFamily="2" charset="-78"/>
            </a:endParaRPr>
          </a:p>
        </p:txBody>
      </p:sp>
      <p:sp>
        <p:nvSpPr>
          <p:cNvPr id="43" name="TextBox 42">
            <a:hlinkClick r:id="rId20"/>
            <a:extLst>
              <a:ext uri="{FF2B5EF4-FFF2-40B4-BE49-F238E27FC236}">
                <a16:creationId xmlns:a16="http://schemas.microsoft.com/office/drawing/2014/main" id="{49409A87-5F17-FB25-B050-360F787BF04C}"/>
              </a:ext>
            </a:extLst>
          </p:cNvPr>
          <p:cNvSpPr txBox="1"/>
          <p:nvPr/>
        </p:nvSpPr>
        <p:spPr>
          <a:xfrm>
            <a:off x="9353306" y="5037204"/>
            <a:ext cx="2308482" cy="369332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 group L.L.C</a:t>
            </a:r>
            <a:endParaRPr lang="en-US" sz="1600" b="0" i="0" dirty="0">
              <a:solidFill>
                <a:srgbClr val="202124"/>
              </a:solidFill>
              <a:effectLst/>
              <a:latin typeface="Arbfonts-rpt-Bold" panose="01000500000000020006" pitchFamily="2" charset="-78"/>
              <a:cs typeface="Arbfonts-rpt-Bold" panose="01000500000000020006" pitchFamily="2" charset="-78"/>
            </a:endParaRPr>
          </a:p>
        </p:txBody>
      </p:sp>
      <p:sp>
        <p:nvSpPr>
          <p:cNvPr id="41" name="TextBox 40">
            <a:hlinkClick r:id="rId13"/>
            <a:extLst>
              <a:ext uri="{FF2B5EF4-FFF2-40B4-BE49-F238E27FC236}">
                <a16:creationId xmlns:a16="http://schemas.microsoft.com/office/drawing/2014/main" id="{05A3CEB1-F95A-3C77-A8D5-FB32E38EABBC}"/>
              </a:ext>
            </a:extLst>
          </p:cNvPr>
          <p:cNvSpPr txBox="1"/>
          <p:nvPr/>
        </p:nvSpPr>
        <p:spPr>
          <a:xfrm>
            <a:off x="9353306" y="2532415"/>
            <a:ext cx="2314773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automax.dxb</a:t>
            </a:r>
            <a:endParaRPr lang="en-US" dirty="0">
              <a:latin typeface="Arbfonts-rpt-Bold" panose="01000500000000020006" pitchFamily="2" charset="-78"/>
              <a:cs typeface="Arbfonts-rpt-Bold" panose="01000500000000020006" pitchFamily="2" charset="-78"/>
            </a:endParaRPr>
          </a:p>
        </p:txBody>
      </p:sp>
      <p:pic>
        <p:nvPicPr>
          <p:cNvPr id="45" name="Picture 44">
            <a:hlinkClick r:id="rId20"/>
            <a:extLst>
              <a:ext uri="{FF2B5EF4-FFF2-40B4-BE49-F238E27FC236}">
                <a16:creationId xmlns:a16="http://schemas.microsoft.com/office/drawing/2014/main" id="{469BE569-DAF7-C4E2-2F79-9B641D0C9425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017" y="5060828"/>
            <a:ext cx="352861" cy="352861"/>
          </a:xfrm>
          <a:prstGeom prst="rect">
            <a:avLst/>
          </a:prstGeom>
        </p:spPr>
      </p:pic>
      <p:pic>
        <p:nvPicPr>
          <p:cNvPr id="15" name="Picture 14">
            <a:hlinkClick r:id="rId22"/>
            <a:extLst>
              <a:ext uri="{FF2B5EF4-FFF2-40B4-BE49-F238E27FC236}">
                <a16:creationId xmlns:a16="http://schemas.microsoft.com/office/drawing/2014/main" id="{BF41B5C5-236C-D474-7645-CFC9B94DEBEA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969" y="3786073"/>
            <a:ext cx="457200" cy="457200"/>
          </a:xfrm>
          <a:prstGeom prst="rect">
            <a:avLst/>
          </a:prstGeom>
          <a:effectLst>
            <a:outerShdw blurRad="50800" dist="38100" dir="5400000" algn="ctr" rotWithShape="0">
              <a:srgbClr val="000000">
                <a:alpha val="90000"/>
              </a:srgbClr>
            </a:outerShdw>
          </a:effectLst>
        </p:spPr>
      </p:pic>
      <p:sp>
        <p:nvSpPr>
          <p:cNvPr id="38" name="TextBox 37">
            <a:hlinkClick r:id="rId22"/>
            <a:extLst>
              <a:ext uri="{FF2B5EF4-FFF2-40B4-BE49-F238E27FC236}">
                <a16:creationId xmlns:a16="http://schemas.microsoft.com/office/drawing/2014/main" id="{5A0E476A-F74D-F876-9847-A2E972EA2C0D}"/>
              </a:ext>
            </a:extLst>
          </p:cNvPr>
          <p:cNvSpPr txBox="1"/>
          <p:nvPr/>
        </p:nvSpPr>
        <p:spPr>
          <a:xfrm>
            <a:off x="5175186" y="3812074"/>
            <a:ext cx="2808919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automax.dxb</a:t>
            </a:r>
          </a:p>
        </p:txBody>
      </p:sp>
      <p:sp>
        <p:nvSpPr>
          <p:cNvPr id="3" name="TextBox 2">
            <a:hlinkClick r:id="rId24"/>
            <a:extLst>
              <a:ext uri="{FF2B5EF4-FFF2-40B4-BE49-F238E27FC236}">
                <a16:creationId xmlns:a16="http://schemas.microsoft.com/office/drawing/2014/main" id="{AAEDCB5E-DA82-16BE-F855-0A48C7D9A55D}"/>
              </a:ext>
            </a:extLst>
          </p:cNvPr>
          <p:cNvSpPr txBox="1"/>
          <p:nvPr/>
        </p:nvSpPr>
        <p:spPr>
          <a:xfrm>
            <a:off x="2926187" y="6134264"/>
            <a:ext cx="4656877" cy="423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New Auto Market - Dubai - United Arab Emirates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F64F06-9770-EAE5-2248-7B89990484E7}"/>
              </a:ext>
            </a:extLst>
          </p:cNvPr>
          <p:cNvSpPr txBox="1"/>
          <p:nvPr/>
        </p:nvSpPr>
        <p:spPr>
          <a:xfrm>
            <a:off x="580888" y="2490735"/>
            <a:ext cx="3231904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900"/>
              </a:spcBef>
            </a:pP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نتكلم اللغة العربية</a:t>
            </a:r>
          </a:p>
          <a:p>
            <a:pPr>
              <a:spcBef>
                <a:spcPts val="900"/>
              </a:spcBef>
            </a:pPr>
            <a:r>
              <a:rPr lang="en-US" sz="20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WE SPEAK ENGLISH</a:t>
            </a:r>
            <a:endParaRPr lang="ar-AE" sz="2000" dirty="0">
              <a:latin typeface="Arbfonts-rpt-Bold" panose="01000500000000020006" pitchFamily="2" charset="-78"/>
              <a:cs typeface="Arbfonts-rpt-Bold" panose="01000500000000020006" pitchFamily="2" charset="-78"/>
            </a:endParaRPr>
          </a:p>
          <a:p>
            <a:pPr>
              <a:spcBef>
                <a:spcPts val="900"/>
              </a:spcBef>
            </a:pPr>
            <a:r>
              <a:rPr lang="en-US" sz="20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ON PARLE LE FRANCAIS</a:t>
            </a:r>
          </a:p>
          <a:p>
            <a:pPr>
              <a:spcBef>
                <a:spcPts val="900"/>
              </a:spcBef>
            </a:pPr>
            <a:r>
              <a:rPr lang="en-US" sz="20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Nosotros hablamos español</a:t>
            </a:r>
          </a:p>
          <a:p>
            <a:pPr>
              <a:spcBef>
                <a:spcPts val="900"/>
              </a:spcBef>
            </a:pPr>
            <a:r>
              <a:rPr lang="az-Cyrl-AZ" sz="2000" b="1" dirty="0">
                <a:latin typeface="Oswald" pitchFamily="2" charset="0"/>
                <a:cs typeface="Arbfonts-rpt-Bold" panose="01000500000000020006" pitchFamily="2" charset="-78"/>
              </a:rPr>
              <a:t>мы говорим по-русски</a:t>
            </a:r>
            <a:endParaRPr lang="ar-AE" sz="2000" b="1" dirty="0">
              <a:latin typeface="Arbfonts-rpt-Bold" panose="01000500000000020006" pitchFamily="2" charset="-78"/>
              <a:cs typeface="Arbfonts-rpt-Bold" panose="01000500000000020006" pitchFamily="2" charset="-78"/>
            </a:endParaRPr>
          </a:p>
          <a:p>
            <a:pPr>
              <a:spcBef>
                <a:spcPts val="900"/>
              </a:spcBef>
            </a:pPr>
            <a:r>
              <a:rPr lang="en-US" sz="20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biz o'zbek tilida gaplashamiz</a:t>
            </a:r>
            <a:endParaRPr lang="ar-AE" sz="2000" dirty="0">
              <a:latin typeface="Arbfonts-rpt-Bold" panose="01000500000000020006" pitchFamily="2" charset="-78"/>
              <a:cs typeface="Arbfonts-rpt-Bold" panose="01000500000000020006" pitchFamily="2" charset="-78"/>
            </a:endParaRPr>
          </a:p>
          <a:p>
            <a:pPr>
              <a:spcBef>
                <a:spcPts val="900"/>
              </a:spcBef>
            </a:pPr>
            <a:r>
              <a:rPr lang="hi-IN" sz="2000" dirty="0">
                <a:latin typeface="Oswald" pitchFamily="2" charset="0"/>
              </a:rPr>
              <a:t>हम हिंदी बोलते हैं</a:t>
            </a:r>
            <a:endParaRPr lang="en-US" sz="2000" dirty="0">
              <a:latin typeface="Oswald" pitchFamily="2" charset="0"/>
              <a:cs typeface="Arbfonts-rpt-Regular" panose="01000500000000020006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679EA5-61DF-EFE6-BDD3-59609B0BCEF0}"/>
              </a:ext>
            </a:extLst>
          </p:cNvPr>
          <p:cNvSpPr txBox="1"/>
          <p:nvPr/>
        </p:nvSpPr>
        <p:spPr>
          <a:xfrm>
            <a:off x="403860" y="122471"/>
            <a:ext cx="8481060" cy="1481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800" b="1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</a:t>
            </a:r>
            <a:r>
              <a:rPr lang="en-US" sz="2000" b="1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®</a:t>
            </a:r>
            <a:endParaRPr lang="ar-AE" sz="2000" b="1" dirty="0">
              <a:latin typeface="Arbfonts-rpt-Bold" panose="01000500000000020006" pitchFamily="2" charset="-78"/>
              <a:cs typeface="Arbfonts-rpt-Bold" panose="01000500000000020006" pitchFamily="2" charset="-78"/>
            </a:endParaRPr>
          </a:p>
          <a:p>
            <a:pPr>
              <a:lnSpc>
                <a:spcPct val="200000"/>
              </a:lnSpc>
            </a:pPr>
            <a:r>
              <a:rPr lang="en-US" sz="2000" b="1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The Boutique Of Muscle Cars, Truck Fanatics &amp; German Automotive Experts.</a:t>
            </a:r>
            <a:endParaRPr lang="ar-AE" sz="2000" b="1" dirty="0">
              <a:latin typeface="Arbfonts-rpt-Bold" panose="01000500000000020006" pitchFamily="2" charset="-78"/>
              <a:cs typeface="Arbfonts-rpt-Bold" panose="01000500000000020006" pitchFamily="2" charset="-78"/>
            </a:endParaRPr>
          </a:p>
        </p:txBody>
      </p:sp>
      <p:pic>
        <p:nvPicPr>
          <p:cNvPr id="20" name="Picture 19">
            <a:hlinkClick r:id="rId24"/>
            <a:extLst>
              <a:ext uri="{FF2B5EF4-FFF2-40B4-BE49-F238E27FC236}">
                <a16:creationId xmlns:a16="http://schemas.microsoft.com/office/drawing/2014/main" id="{6532DFAA-C4D4-8E0D-51F7-65570C99E50F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583064" y="6143159"/>
            <a:ext cx="1112784" cy="43219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415146F-1254-AFE5-BF5C-21773EAD6AE2}"/>
              </a:ext>
            </a:extLst>
          </p:cNvPr>
          <p:cNvPicPr>
            <a:picLocks noChangeAspect="1"/>
          </p:cNvPicPr>
          <p:nvPr/>
        </p:nvPicPr>
        <p:blipFill>
          <a:blip r:embed="rId26">
            <a:alphaModFix amt="85000"/>
          </a:blip>
          <a:stretch>
            <a:fillRect/>
          </a:stretch>
        </p:blipFill>
        <p:spPr>
          <a:xfrm>
            <a:off x="8719278" y="4423202"/>
            <a:ext cx="410338" cy="390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676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1827</TotalTime>
  <Words>540</Words>
  <Application>Microsoft Office PowerPoint</Application>
  <PresentationFormat>Widescreen</PresentationFormat>
  <Paragraphs>141</Paragraphs>
  <Slides>78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78</vt:i4>
      </vt:variant>
    </vt:vector>
  </HeadingPairs>
  <TitlesOfParts>
    <vt:vector size="85" baseType="lpstr">
      <vt:lpstr>Arbfonts-rpt-Bold</vt:lpstr>
      <vt:lpstr>Arbfonts-rpt-Regular</vt:lpstr>
      <vt:lpstr>Arial</vt:lpstr>
      <vt:lpstr>Calibri</vt:lpstr>
      <vt:lpstr>Calibri Light</vt:lpstr>
      <vt:lpstr>Oswald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2024 ALFA ROMEO TONALE VELOCE 2.0L TURBO AWD GCC 0Km</vt:lpstr>
      <vt:lpstr>2024 ALFA ROMEO TONALE VELOCE 2.0L TURBO AWD GCC 0Km</vt:lpstr>
      <vt:lpstr>2024 ALFA ROMEO TONALE VELOCE 2.0L TURBO AWD GCC 0Km</vt:lpstr>
      <vt:lpstr>2024 ALFA ROMEO TONALE VELOCE 2.0L TURBO AWD GCC 0Km</vt:lpstr>
      <vt:lpstr>2024 ALFA ROMEO TONALE VELOCE 2.0L TURBO AWD GCC 0Km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</dc:creator>
  <cp:lastModifiedBy>Vgraph</cp:lastModifiedBy>
  <cp:revision>66</cp:revision>
  <dcterms:created xsi:type="dcterms:W3CDTF">2022-03-31T08:57:27Z</dcterms:created>
  <dcterms:modified xsi:type="dcterms:W3CDTF">2024-11-18T15:44:05Z</dcterms:modified>
</cp:coreProperties>
</file>